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ppt/media/image4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60" r:id="rId4"/>
    <p:sldId id="257" r:id="rId5"/>
    <p:sldId id="259" r:id="rId6"/>
    <p:sldId id="261" r:id="rId7"/>
    <p:sldId id="262" r:id="rId8"/>
    <p:sldId id="269" r:id="rId9"/>
    <p:sldId id="263" r:id="rId10"/>
    <p:sldId id="264" r:id="rId11"/>
    <p:sldId id="272" r:id="rId12"/>
    <p:sldId id="271" r:id="rId13"/>
    <p:sldId id="270" r:id="rId14"/>
    <p:sldId id="265" r:id="rId15"/>
    <p:sldId id="266" r:id="rId16"/>
    <p:sldId id="289" r:id="rId17"/>
    <p:sldId id="267" r:id="rId18"/>
    <p:sldId id="268" r:id="rId19"/>
    <p:sldId id="273" r:id="rId20"/>
    <p:sldId id="274" r:id="rId21"/>
    <p:sldId id="283" r:id="rId22"/>
    <p:sldId id="286" r:id="rId23"/>
    <p:sldId id="285" r:id="rId24"/>
    <p:sldId id="290" r:id="rId25"/>
    <p:sldId id="291" r:id="rId26"/>
    <p:sldId id="284" r:id="rId27"/>
    <p:sldId id="287" r:id="rId28"/>
    <p:sldId id="288" r:id="rId29"/>
    <p:sldId id="295" r:id="rId30"/>
    <p:sldId id="296" r:id="rId31"/>
    <p:sldId id="292" r:id="rId32"/>
    <p:sldId id="293" r:id="rId33"/>
    <p:sldId id="304" r:id="rId34"/>
    <p:sldId id="275" r:id="rId35"/>
    <p:sldId id="277" r:id="rId36"/>
    <p:sldId id="276" r:id="rId37"/>
    <p:sldId id="278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280" r:id="rId46"/>
    <p:sldId id="281" r:id="rId47"/>
    <p:sldId id="282" r:id="rId4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9.jpeg"/><Relationship Id="rId10" Type="http://schemas.openxmlformats.org/officeDocument/2006/relationships/image" Target="../media/image18.jp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025" y="3835375"/>
            <a:ext cx="4355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bg-BG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Нашият Първи Уеб Сайт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16024" y="2715766"/>
            <a:ext cx="43559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5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CoderDojo</a:t>
            </a:r>
            <a:endParaRPr lang="en-US" altLang="ko-KR" sz="5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6" y="195486"/>
            <a:ext cx="781194" cy="7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Файлове и техните разширения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 smtClean="0"/>
              <a:t>Име на файла</a:t>
            </a:r>
            <a:r>
              <a:rPr lang="bg-BG" dirty="0" smtClean="0"/>
              <a:t> – файловете винаги имат име. Например името на </a:t>
            </a:r>
          </a:p>
          <a:p>
            <a:r>
              <a:rPr lang="bg-BG" dirty="0"/>
              <a:t>н</a:t>
            </a:r>
            <a:r>
              <a:rPr lang="bg-BG" dirty="0" smtClean="0"/>
              <a:t>ашата п</a:t>
            </a:r>
            <a:r>
              <a:rPr lang="bg-BG" sz="1400" dirty="0" smtClean="0"/>
              <a:t>ърва уеб страница ще бъде </a:t>
            </a:r>
            <a:r>
              <a:rPr lang="en-US" b="1" dirty="0" smtClean="0"/>
              <a:t>za-nas.html</a:t>
            </a:r>
            <a:r>
              <a:rPr lang="bg-BG" dirty="0" smtClean="0"/>
              <a:t>. Имената на файловете </a:t>
            </a:r>
          </a:p>
          <a:p>
            <a:r>
              <a:rPr lang="bg-BG" dirty="0" smtClean="0"/>
              <a:t>обикновено завършват с точка, последвана от няколко букви </a:t>
            </a:r>
            <a:r>
              <a:rPr lang="bg-BG" b="1" dirty="0" smtClean="0"/>
              <a:t>(</a:t>
            </a:r>
            <a:r>
              <a:rPr lang="en-US" b="1" dirty="0" smtClean="0"/>
              <a:t>.jpg, .pdf, </a:t>
            </a:r>
            <a:endParaRPr lang="bg-BG" b="1" dirty="0" smtClean="0"/>
          </a:p>
          <a:p>
            <a:r>
              <a:rPr lang="en-US" b="1" dirty="0" smtClean="0"/>
              <a:t>.html</a:t>
            </a:r>
            <a:r>
              <a:rPr lang="bg-BG" b="1" dirty="0" smtClean="0"/>
              <a:t>)</a:t>
            </a:r>
            <a:r>
              <a:rPr lang="bg-BG" dirty="0" smtClean="0"/>
              <a:t>. Това е познато като </a:t>
            </a:r>
            <a:r>
              <a:rPr lang="bg-BG" b="1" dirty="0" smtClean="0"/>
              <a:t>файлово разширение </a:t>
            </a:r>
            <a:r>
              <a:rPr lang="bg-BG" dirty="0" smtClean="0"/>
              <a:t>и указва на компютъра какъв е типа на файла.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405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Файлове и техните разширения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 smtClean="0"/>
              <a:t>Папка</a:t>
            </a:r>
            <a:r>
              <a:rPr lang="bg-BG" sz="1400" dirty="0" smtClean="0"/>
              <a:t> – когато запаиш някой файл, той отива в някоя папка.</a:t>
            </a:r>
          </a:p>
          <a:p>
            <a:r>
              <a:rPr lang="bg-BG" dirty="0"/>
              <a:t>п</a:t>
            </a:r>
            <a:r>
              <a:rPr lang="bg-BG" sz="1400" dirty="0" smtClean="0"/>
              <a:t>апката е специално място за съхранение на компютъра. Папките</a:t>
            </a:r>
          </a:p>
          <a:p>
            <a:r>
              <a:rPr lang="bg-BG" dirty="0"/>
              <a:t>м</a:t>
            </a:r>
            <a:r>
              <a:rPr lang="bg-BG" dirty="0" smtClean="0"/>
              <a:t>огат да съдържат и други папки. Може да посочиш папка, както</a:t>
            </a:r>
          </a:p>
          <a:p>
            <a:r>
              <a:rPr lang="bg-BG" dirty="0"/>
              <a:t>и</a:t>
            </a:r>
            <a:r>
              <a:rPr lang="bg-BG" sz="1400" dirty="0" smtClean="0"/>
              <a:t> да създадеш собствена пътека. Например</a:t>
            </a:r>
            <a:r>
              <a:rPr lang="en-US" sz="1400" dirty="0" smtClean="0"/>
              <a:t> </a:t>
            </a:r>
            <a:r>
              <a:rPr lang="en-US" sz="1400" b="1" dirty="0" smtClean="0"/>
              <a:t>C:/nanonauts/images</a:t>
            </a:r>
            <a:r>
              <a:rPr lang="bg-BG" sz="1400" dirty="0" smtClean="0"/>
              <a:t> ни дава</a:t>
            </a:r>
          </a:p>
          <a:p>
            <a:r>
              <a:rPr lang="bg-BG" dirty="0"/>
              <a:t>п</a:t>
            </a:r>
            <a:r>
              <a:rPr lang="bg-BG" dirty="0" smtClean="0"/>
              <a:t>ътека до папката с изображения </a:t>
            </a:r>
            <a:r>
              <a:rPr lang="bg-BG" b="1" dirty="0" smtClean="0"/>
              <a:t>(</a:t>
            </a:r>
            <a:r>
              <a:rPr lang="en-US" b="1" dirty="0" smtClean="0"/>
              <a:t>images</a:t>
            </a:r>
            <a:r>
              <a:rPr lang="bg-BG" b="1" dirty="0" smtClean="0"/>
              <a:t>) </a:t>
            </a:r>
            <a:r>
              <a:rPr lang="bg-BG" dirty="0" smtClean="0"/>
              <a:t>в папката </a:t>
            </a:r>
            <a:r>
              <a:rPr lang="en-US" b="1" dirty="0" err="1" smtClean="0"/>
              <a:t>nanonauts</a:t>
            </a:r>
            <a:r>
              <a:rPr lang="en-US" dirty="0" smtClean="0"/>
              <a:t> </a:t>
            </a:r>
            <a:r>
              <a:rPr lang="bg-BG" dirty="0" smtClean="0"/>
              <a:t>на диск</a:t>
            </a:r>
            <a:r>
              <a:rPr lang="en-US" b="1" dirty="0" smtClean="0"/>
              <a:t> C</a:t>
            </a:r>
            <a:endParaRPr lang="bg-BG" b="1" dirty="0" smtClean="0"/>
          </a:p>
          <a:p>
            <a:r>
              <a:rPr lang="bg-BG" dirty="0"/>
              <a:t>н</a:t>
            </a:r>
            <a:r>
              <a:rPr lang="bg-BG" dirty="0" smtClean="0"/>
              <a:t>а компютъра.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456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Файлове и техните разширения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 папка в компютъра си, наречена </a:t>
            </a:r>
            <a:r>
              <a:rPr lang="en-US" b="1" dirty="0" err="1" smtClean="0"/>
              <a:t>nanonauts</a:t>
            </a:r>
            <a:endParaRPr lang="bg-BG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Създай файл, наречен </a:t>
            </a:r>
            <a:r>
              <a:rPr lang="en-US" b="1" dirty="0" smtClean="0"/>
              <a:t>za-nas.html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za-nas</a:t>
            </a:r>
            <a:r>
              <a:rPr lang="en-US" sz="1400" b="1" dirty="0" smtClean="0"/>
              <a:t> </a:t>
            </a:r>
            <a:r>
              <a:rPr lang="bg-BG" sz="1400" dirty="0" smtClean="0"/>
              <a:t>е </a:t>
            </a:r>
            <a:r>
              <a:rPr lang="bg-BG" sz="1400" b="1" dirty="0" smtClean="0"/>
              <a:t>името на файла</a:t>
            </a:r>
            <a:endParaRPr lang="en-US" sz="1400" b="1" dirty="0" smtClean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.html</a:t>
            </a:r>
            <a:r>
              <a:rPr lang="en-US" sz="1400" dirty="0" smtClean="0"/>
              <a:t> </a:t>
            </a:r>
            <a:r>
              <a:rPr lang="bg-BG" sz="1400" dirty="0" smtClean="0"/>
              <a:t>е </a:t>
            </a:r>
            <a:r>
              <a:rPr lang="bg-BG" sz="1400" b="1" dirty="0" smtClean="0"/>
              <a:t>файловото разширение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766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Файлове и техните разширения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284663"/>
            <a:ext cx="3352297" cy="1883991"/>
          </a:xfrm>
        </p:spPr>
      </p:pic>
    </p:spTree>
    <p:extLst>
      <p:ext uri="{BB962C8B-B14F-4D97-AF65-F5344CB8AC3E}">
        <p14:creationId xmlns:p14="http://schemas.microsoft.com/office/powerpoint/2010/main" val="149692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Уеб браузъри</a:t>
            </a:r>
            <a:endParaRPr lang="en-US" altLang="ko-K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Mozilla Firefox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Internet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Microsoft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Opera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96" y="245960"/>
            <a:ext cx="1152128" cy="619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90" y="968651"/>
            <a:ext cx="1448380" cy="553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7" y="1340967"/>
            <a:ext cx="1786191" cy="686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18" y="1694360"/>
            <a:ext cx="1533079" cy="1022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81" y="2327179"/>
            <a:ext cx="1497181" cy="6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Уеб браузъри</a:t>
            </a:r>
            <a:endParaRPr lang="en-US" altLang="ko-K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r>
              <a:rPr lang="bg-BG" dirty="0" smtClean="0"/>
              <a:t>Имаме видимо </a:t>
            </a:r>
            <a:r>
              <a:rPr lang="bg-BG" b="1" dirty="0" smtClean="0"/>
              <a:t>заглавие</a:t>
            </a:r>
            <a:r>
              <a:rPr lang="bg-BG" dirty="0" smtClean="0"/>
              <a:t> на нашата страница</a:t>
            </a:r>
          </a:p>
          <a:p>
            <a:r>
              <a:rPr lang="bg-BG" dirty="0" smtClean="0"/>
              <a:t>Имаме видима </a:t>
            </a:r>
            <a:r>
              <a:rPr lang="bg-BG" b="1" dirty="0" smtClean="0"/>
              <a:t>адресна линия</a:t>
            </a:r>
          </a:p>
          <a:p>
            <a:r>
              <a:rPr lang="bg-BG" dirty="0" smtClean="0"/>
              <a:t>Можем да използваме бутоните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Назад (</a:t>
            </a:r>
            <a:r>
              <a:rPr lang="en-US" dirty="0" smtClean="0"/>
              <a:t>Back</a:t>
            </a:r>
            <a:r>
              <a:rPr lang="bg-BG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Напред (</a:t>
            </a:r>
            <a:r>
              <a:rPr lang="en-US" dirty="0" smtClean="0"/>
              <a:t>Forward</a:t>
            </a:r>
            <a:r>
              <a:rPr lang="bg-BG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Презареди (</a:t>
            </a:r>
            <a:r>
              <a:rPr lang="en-US" dirty="0" smtClean="0"/>
              <a:t>Refresh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868" y="1849024"/>
            <a:ext cx="3604956" cy="17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Какво представлява „дебъгването“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1491629"/>
            <a:ext cx="6205982" cy="3168353"/>
          </a:xfrm>
        </p:spPr>
        <p:txBody>
          <a:bodyPr/>
          <a:lstStyle/>
          <a:p>
            <a:pPr algn="just"/>
            <a:r>
              <a:rPr lang="bg-BG" dirty="0" smtClean="0"/>
              <a:t>Ако нещо не работи от начало, не се обезсърчавай. Разгледай </a:t>
            </a:r>
          </a:p>
          <a:p>
            <a:pPr algn="just"/>
            <a:r>
              <a:rPr lang="bg-BG" dirty="0" smtClean="0"/>
              <a:t>внимателно кода си и виж дали ще </a:t>
            </a:r>
            <a:r>
              <a:rPr lang="bg-BG" b="1" dirty="0" smtClean="0"/>
              <a:t>намериш къде не работи</a:t>
            </a:r>
            <a:r>
              <a:rPr lang="bg-BG" dirty="0" smtClean="0"/>
              <a:t>. </a:t>
            </a:r>
          </a:p>
          <a:p>
            <a:pPr algn="just"/>
            <a:r>
              <a:rPr lang="bg-BG" dirty="0" smtClean="0"/>
              <a:t>Програмистите наричат това „</a:t>
            </a:r>
            <a:r>
              <a:rPr lang="bg-BG" b="1" dirty="0" smtClean="0"/>
              <a:t>дебъгване</a:t>
            </a:r>
            <a:r>
              <a:rPr lang="bg-BG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Какво представлява „дебъгването“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68" y="1198093"/>
            <a:ext cx="3024336" cy="2016224"/>
          </a:xfrm>
        </p:spPr>
      </p:pic>
    </p:spTree>
    <p:extLst>
      <p:ext uri="{BB962C8B-B14F-4D97-AF65-F5344CB8AC3E}">
        <p14:creationId xmlns:p14="http://schemas.microsoft.com/office/powerpoint/2010/main" val="17046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Тагове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r>
              <a:rPr lang="en-US" b="1" dirty="0" smtClean="0"/>
              <a:t>Tags </a:t>
            </a:r>
            <a:r>
              <a:rPr lang="bg-BG" dirty="0" smtClean="0"/>
              <a:t>– специалните маркери, използвани в </a:t>
            </a:r>
            <a:r>
              <a:rPr lang="en-US" dirty="0" smtClean="0"/>
              <a:t>HTML</a:t>
            </a:r>
            <a:r>
              <a:rPr lang="bg-BG" dirty="0" smtClean="0"/>
              <a:t> кода. Те използват</a:t>
            </a:r>
          </a:p>
          <a:p>
            <a:r>
              <a:rPr lang="bg-BG" dirty="0"/>
              <a:t>ъ</a:t>
            </a:r>
            <a:r>
              <a:rPr lang="bg-BG" dirty="0" smtClean="0"/>
              <a:t>глови скобии изглеждат като тези тагчета: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&lt;html&gt; &lt;/html&gt;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&lt;body&gt; &lt;/body&gt;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&lt;p&gt; 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&lt;span&gt; &lt;/span&gt;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&lt;h1&gt; &lt;/h1&gt;</a:t>
            </a:r>
          </a:p>
        </p:txBody>
      </p:sp>
    </p:spTree>
    <p:extLst>
      <p:ext uri="{BB962C8B-B14F-4D97-AF65-F5344CB8AC3E}">
        <p14:creationId xmlns:p14="http://schemas.microsoft.com/office/powerpoint/2010/main" val="36332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Нашата първа уеб страница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7"/>
          <a:stretch>
            <a:fillRect/>
          </a:stretch>
        </p:blipFill>
        <p:spPr>
          <a:xfrm>
            <a:off x="2508604" y="1217777"/>
            <a:ext cx="4905582" cy="19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5" y="1694360"/>
            <a:ext cx="3161295" cy="26554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Да се захващаме с нашия </a:t>
            </a:r>
            <a:r>
              <a:rPr lang="en-US" altLang="ko-KR" sz="2800" dirty="0" smtClean="0"/>
              <a:t>HTML</a:t>
            </a:r>
            <a:endParaRPr lang="en-US" altLang="ko-K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bg-BG" dirty="0" smtClean="0"/>
              <a:t>означава</a:t>
            </a:r>
            <a:r>
              <a:rPr lang="en-US" dirty="0" smtClean="0"/>
              <a:t> Hypertext Markup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Елемент (</a:t>
            </a:r>
            <a:r>
              <a:rPr lang="en-US" dirty="0" smtClean="0"/>
              <a:t>element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dirty="0" smtClean="0"/>
              <a:t>Елемент е всичко между начален таг и краен таг от еднакъв вид. Така </a:t>
            </a:r>
          </a:p>
          <a:p>
            <a:r>
              <a:rPr lang="bg-BG" dirty="0" smtClean="0"/>
              <a:t>например елементът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</a:t>
            </a:r>
            <a:r>
              <a:rPr lang="bg-BG" dirty="0" smtClean="0"/>
              <a:t> е всичко между начален таг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&lt;p&gt;</a:t>
            </a:r>
            <a:r>
              <a:rPr lang="bg-BG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bg-BG" dirty="0" smtClean="0"/>
              <a:t>и краен таг </a:t>
            </a:r>
            <a:r>
              <a:rPr lang="bg-BG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/p&gt;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Празен елемент (</a:t>
            </a:r>
            <a:r>
              <a:rPr lang="en-US" dirty="0" smtClean="0"/>
              <a:t>empty element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dirty="0" smtClean="0"/>
              <a:t>Някои елементи нямат отделни начални и крайни тагове. Те се наричат </a:t>
            </a:r>
          </a:p>
          <a:p>
            <a:r>
              <a:rPr lang="bg-BG" b="1" dirty="0" smtClean="0"/>
              <a:t>празни елементи. </a:t>
            </a:r>
            <a:r>
              <a:rPr lang="bg-BG" dirty="0" smtClean="0"/>
              <a:t>Вместо да имат отделен краен таг, наклонената черта </a:t>
            </a:r>
          </a:p>
          <a:p>
            <a:r>
              <a:rPr lang="bg-BG" dirty="0" smtClean="0"/>
              <a:t>се поставя преди затварящата ъглова скоба. Пример: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img</a:t>
            </a:r>
            <a:r>
              <a:rPr lang="en-US" b="1" dirty="0" smtClean="0"/>
              <a:t> </a:t>
            </a:r>
            <a:r>
              <a:rPr lang="bg-BG" dirty="0" smtClean="0"/>
              <a:t>– елемент за изображение </a:t>
            </a:r>
            <a:r>
              <a:rPr lang="en-US" b="1" dirty="0" smtClean="0"/>
              <a:t>&lt;</a:t>
            </a:r>
            <a:r>
              <a:rPr lang="en-US" b="1" dirty="0" err="1" smtClean="0"/>
              <a:t>img</a:t>
            </a:r>
            <a:r>
              <a:rPr lang="en-US" b="1" dirty="0" smtClean="0"/>
              <a:t> /&gt;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br</a:t>
            </a:r>
            <a:r>
              <a:rPr lang="bg-BG" b="1" dirty="0" smtClean="0"/>
              <a:t> </a:t>
            </a:r>
            <a:r>
              <a:rPr lang="bg-BG" dirty="0" smtClean="0"/>
              <a:t>– елемент за прекъсване на ред (</a:t>
            </a:r>
            <a:r>
              <a:rPr lang="en-US" dirty="0" smtClean="0"/>
              <a:t>line-break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en-US" b="1" dirty="0" smtClean="0"/>
              <a:t>&lt;</a:t>
            </a:r>
            <a:r>
              <a:rPr lang="en-US" b="1" dirty="0" err="1" smtClean="0"/>
              <a:t>br</a:t>
            </a:r>
            <a:r>
              <a:rPr lang="en-US" b="1" dirty="0" smtClean="0"/>
              <a:t> /&gt;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70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Атрибут (</a:t>
            </a:r>
            <a:r>
              <a:rPr lang="en-US" dirty="0" smtClean="0"/>
              <a:t>attribute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dirty="0" smtClean="0"/>
              <a:t>Таговете понякога съдържат допълнителна информация, подадена в </a:t>
            </a:r>
          </a:p>
          <a:p>
            <a:r>
              <a:rPr lang="bg-BG" b="1" dirty="0" smtClean="0"/>
              <a:t>атрибути</a:t>
            </a:r>
            <a:r>
              <a:rPr lang="bg-BG" dirty="0" smtClean="0"/>
              <a:t>. Атрибутите </a:t>
            </a:r>
            <a:r>
              <a:rPr lang="bg-BG" b="1" dirty="0" smtClean="0"/>
              <a:t>винаги</a:t>
            </a:r>
            <a:r>
              <a:rPr lang="bg-BG" dirty="0" smtClean="0"/>
              <a:t> се състоят от име на атрибута (като </a:t>
            </a:r>
            <a:r>
              <a:rPr lang="en-US" b="1" dirty="0" err="1" smtClean="0"/>
              <a:t>src</a:t>
            </a:r>
            <a:r>
              <a:rPr lang="bg-BG" dirty="0" smtClean="0"/>
              <a:t> или </a:t>
            </a:r>
          </a:p>
          <a:p>
            <a:r>
              <a:rPr lang="en-US" b="1" dirty="0" smtClean="0"/>
              <a:t>alt</a:t>
            </a:r>
            <a:r>
              <a:rPr lang="bg-BG" dirty="0" smtClean="0"/>
              <a:t>), следвано от знака </a:t>
            </a:r>
            <a:r>
              <a:rPr lang="bg-BG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„=„</a:t>
            </a:r>
            <a:r>
              <a:rPr lang="bg-BG" dirty="0" smtClean="0"/>
              <a:t> и следва стойността на атрибута. Тя </a:t>
            </a:r>
          </a:p>
          <a:p>
            <a:r>
              <a:rPr lang="bg-BG" dirty="0" smtClean="0"/>
              <a:t>задължително се намира в прави кавички </a:t>
            </a:r>
            <a:r>
              <a:rPr lang="bg-BG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Как да пишем на кирилица в нашата уеб страница?</a:t>
            </a:r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1664245"/>
            <a:ext cx="3230016" cy="2995737"/>
          </a:xfrm>
        </p:spPr>
        <p:txBody>
          <a:bodyPr/>
          <a:lstStyle/>
          <a:p>
            <a:r>
              <a:rPr lang="bg-BG" dirty="0" smtClean="0"/>
              <a:t>Можем да използваме тагът</a:t>
            </a:r>
          </a:p>
          <a:p>
            <a:r>
              <a:rPr lang="en-US" b="1" dirty="0"/>
              <a:t>m</a:t>
            </a:r>
            <a:r>
              <a:rPr lang="en-US" b="1" dirty="0" smtClean="0"/>
              <a:t>eta</a:t>
            </a:r>
            <a:r>
              <a:rPr lang="bg-BG" dirty="0" smtClean="0"/>
              <a:t>, към който добавяме </a:t>
            </a:r>
          </a:p>
          <a:p>
            <a:r>
              <a:rPr lang="bg-BG" dirty="0"/>
              <a:t>а</a:t>
            </a:r>
            <a:r>
              <a:rPr lang="bg-BG" dirty="0" smtClean="0"/>
              <a:t>трибут </a:t>
            </a:r>
            <a:r>
              <a:rPr lang="en-US" b="1" dirty="0" smtClean="0"/>
              <a:t>charset</a:t>
            </a:r>
            <a:r>
              <a:rPr lang="bg-BG" dirty="0" smtClean="0"/>
              <a:t> със стойност</a:t>
            </a:r>
          </a:p>
          <a:p>
            <a:r>
              <a:rPr lang="en-US" b="1" dirty="0" smtClean="0"/>
              <a:t>UTF-8</a:t>
            </a:r>
            <a:r>
              <a:rPr lang="bg-BG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1790539"/>
            <a:ext cx="3022953" cy="1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Как да добавим автор и описание на нашата страница?</a:t>
            </a:r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1664245"/>
            <a:ext cx="3230016" cy="2995737"/>
          </a:xfrm>
        </p:spPr>
        <p:txBody>
          <a:bodyPr/>
          <a:lstStyle/>
          <a:p>
            <a:r>
              <a:rPr lang="bg-BG" dirty="0" smtClean="0"/>
              <a:t>Можем да използваме няколко тага от тип </a:t>
            </a:r>
            <a:r>
              <a:rPr lang="en-US" b="1" dirty="0" smtClean="0"/>
              <a:t>meta</a:t>
            </a:r>
            <a:r>
              <a:rPr lang="bg-BG" dirty="0" smtClean="0"/>
              <a:t>, към които </a:t>
            </a:r>
          </a:p>
          <a:p>
            <a:r>
              <a:rPr lang="bg-BG" dirty="0"/>
              <a:t>д</a:t>
            </a:r>
            <a:r>
              <a:rPr lang="bg-BG" dirty="0" smtClean="0"/>
              <a:t>обавяме атрибути </a:t>
            </a:r>
            <a:r>
              <a:rPr lang="en-US" b="1" dirty="0" smtClean="0"/>
              <a:t>name</a:t>
            </a:r>
            <a:r>
              <a:rPr lang="bg-BG" dirty="0" smtClean="0"/>
              <a:t> със </a:t>
            </a:r>
            <a:endParaRPr lang="en-US" dirty="0" smtClean="0"/>
          </a:p>
          <a:p>
            <a:r>
              <a:rPr lang="bg-BG" dirty="0"/>
              <a:t>с</a:t>
            </a:r>
            <a:r>
              <a:rPr lang="bg-BG" dirty="0" smtClean="0"/>
              <a:t>тойности </a:t>
            </a:r>
            <a:r>
              <a:rPr lang="bg-BG" b="1" dirty="0" smtClean="0"/>
              <a:t>нашето име </a:t>
            </a:r>
            <a:r>
              <a:rPr lang="bg-BG" dirty="0" smtClean="0"/>
              <a:t>и </a:t>
            </a:r>
          </a:p>
          <a:p>
            <a:r>
              <a:rPr lang="bg-BG" b="1" dirty="0" smtClean="0"/>
              <a:t>описание</a:t>
            </a:r>
            <a:r>
              <a:rPr lang="bg-BG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673" y="2139702"/>
            <a:ext cx="3757807" cy="13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Добавяне на снимка към страницата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sz="1200" dirty="0" smtClean="0"/>
              <a:t>Използваме тагът </a:t>
            </a:r>
            <a:r>
              <a:rPr lang="en-US" sz="1200" b="1" dirty="0" err="1" smtClean="0"/>
              <a:t>img</a:t>
            </a:r>
            <a:r>
              <a:rPr lang="bg-BG" sz="1200" dirty="0" smtClean="0"/>
              <a:t>. Задължително трябва да използваме тези „</a:t>
            </a:r>
            <a:r>
              <a:rPr lang="bg-BG" sz="1200" b="1" dirty="0" smtClean="0"/>
              <a:t>атрибути</a:t>
            </a:r>
            <a:r>
              <a:rPr lang="bg-BG" sz="1200" dirty="0" smtClean="0"/>
              <a:t>“: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651" y="2036173"/>
            <a:ext cx="4512369" cy="14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6" y="2053606"/>
            <a:ext cx="2050199" cy="16548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Добавяне на списък с точки (булети) към страницата</a:t>
            </a:r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sz="1200" dirty="0" smtClean="0"/>
              <a:t>Използваме тагът </a:t>
            </a:r>
            <a:r>
              <a:rPr lang="en-US" sz="1200" b="1" dirty="0" err="1" smtClean="0"/>
              <a:t>ul</a:t>
            </a:r>
            <a:r>
              <a:rPr lang="en-US" sz="1200" b="1" dirty="0" smtClean="0"/>
              <a:t> </a:t>
            </a:r>
            <a:r>
              <a:rPr lang="en-US" sz="1200" dirty="0" smtClean="0"/>
              <a:t>(</a:t>
            </a:r>
            <a:r>
              <a:rPr lang="en-US" sz="1200" b="1" dirty="0" smtClean="0"/>
              <a:t>unordered list</a:t>
            </a:r>
            <a:r>
              <a:rPr lang="en-US" sz="1200" dirty="0" smtClean="0"/>
              <a:t>). </a:t>
            </a:r>
            <a:r>
              <a:rPr lang="bg-BG" sz="1200" dirty="0" smtClean="0"/>
              <a:t>Елементите в списъкът с точки се поставят в </a:t>
            </a:r>
            <a:endParaRPr lang="en-US" sz="1200" dirty="0" smtClean="0"/>
          </a:p>
          <a:p>
            <a:r>
              <a:rPr lang="en-US" sz="1200" b="1" dirty="0" smtClean="0"/>
              <a:t>&lt;li&gt;&lt;/li&gt;</a:t>
            </a:r>
            <a:r>
              <a:rPr lang="bg-BG" sz="1200" b="1" dirty="0" smtClean="0"/>
              <a:t> </a:t>
            </a:r>
            <a:r>
              <a:rPr lang="bg-BG" sz="1200" dirty="0" smtClean="0"/>
              <a:t>елементи.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600" dirty="0" smtClean="0"/>
              <a:t>Добавяне на подреден (номериран) списък към страницата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1664245"/>
            <a:ext cx="3662064" cy="2995737"/>
          </a:xfrm>
        </p:spPr>
        <p:txBody>
          <a:bodyPr/>
          <a:lstStyle/>
          <a:p>
            <a:r>
              <a:rPr lang="bg-BG" sz="1200" dirty="0" smtClean="0"/>
              <a:t>Използваме тагът </a:t>
            </a:r>
            <a:r>
              <a:rPr lang="en-US" sz="1200" b="1" dirty="0" err="1"/>
              <a:t>o</a:t>
            </a:r>
            <a:r>
              <a:rPr lang="en-US" sz="1200" b="1" dirty="0" err="1" smtClean="0"/>
              <a:t>l</a:t>
            </a:r>
            <a:r>
              <a:rPr lang="en-US" sz="1200" b="1" dirty="0" smtClean="0"/>
              <a:t> </a:t>
            </a:r>
            <a:r>
              <a:rPr lang="en-US" sz="1200" dirty="0" smtClean="0"/>
              <a:t>(</a:t>
            </a:r>
            <a:r>
              <a:rPr lang="en-US" sz="1200" b="1" dirty="0" smtClean="0"/>
              <a:t>ordered list</a:t>
            </a:r>
            <a:r>
              <a:rPr lang="en-US" sz="1200" dirty="0" smtClean="0"/>
              <a:t>). </a:t>
            </a:r>
          </a:p>
          <a:p>
            <a:r>
              <a:rPr lang="bg-BG" sz="1200" dirty="0" smtClean="0"/>
              <a:t>Елементите в списъкът с точки се поставят в </a:t>
            </a:r>
            <a:r>
              <a:rPr lang="en-US" sz="1200" b="1" dirty="0" smtClean="0"/>
              <a:t>&lt;li&gt;&lt;/li&gt;</a:t>
            </a:r>
            <a:r>
              <a:rPr lang="bg-BG" sz="1200" b="1" dirty="0" smtClean="0"/>
              <a:t> </a:t>
            </a:r>
            <a:r>
              <a:rPr lang="bg-BG" sz="1200" dirty="0" smtClean="0"/>
              <a:t>елементи.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184" y="1748562"/>
            <a:ext cx="2212553" cy="18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Тагове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r>
              <a:rPr lang="bg-BG" dirty="0" smtClean="0"/>
              <a:t>Тагове за форматиране на 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&lt;strong&gt;&lt;/strong&gt;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&lt;</a:t>
            </a:r>
            <a:r>
              <a:rPr lang="en-US" b="1" dirty="0" err="1" smtClean="0"/>
              <a:t>em</a:t>
            </a:r>
            <a:r>
              <a:rPr lang="en-US" b="1" dirty="0" smtClean="0"/>
              <a:t>&gt;&lt;/</a:t>
            </a:r>
            <a:r>
              <a:rPr lang="en-US" b="1" dirty="0" err="1" smtClean="0"/>
              <a:t>em</a:t>
            </a:r>
            <a:r>
              <a:rPr lang="en-US" b="1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&lt;mark&gt;&lt;/</a:t>
            </a:r>
            <a:r>
              <a:rPr lang="en-US" b="1" dirty="0" smtClean="0"/>
              <a:t>mark&gt;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&lt;</a:t>
            </a:r>
            <a:r>
              <a:rPr lang="en-US" b="1" dirty="0" smtClean="0"/>
              <a:t>ins&gt;&lt;/ins&gt;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&lt;sub&gt;&lt;/</a:t>
            </a:r>
            <a:r>
              <a:rPr lang="en-US" b="1" dirty="0" smtClean="0"/>
              <a:t>sub&gt;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&lt;sup&gt;&lt;/</a:t>
            </a:r>
            <a:r>
              <a:rPr lang="en-US" b="1" dirty="0" smtClean="0"/>
              <a:t>sup&gt;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57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358" y="1420573"/>
            <a:ext cx="3501938" cy="22377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Тагове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r>
              <a:rPr lang="bg-BG" dirty="0" smtClean="0"/>
              <a:t>Тагове за форматиране на текст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955" y="1286260"/>
            <a:ext cx="1809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567" y="1261089"/>
            <a:ext cx="8496944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Какво е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Dojo </a:t>
            </a:r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Nano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Да направим карта на нашия уеб 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Текстови редактори на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Файлове и техните разширения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Уеб браузъри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Какво представлява „дебъгването“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Нашата първа уеб страница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Тагове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/>
              <a:t>Да добавим стилов лист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altLang="ko-K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 smtClean="0"/>
              <a:t>Съдържание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sp>
        <p:nvSpPr>
          <p:cNvPr id="12" name="TextBox 11">
            <a:hlinkClick r:id="rId5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075" y="2142438"/>
            <a:ext cx="3649749" cy="11579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Добавяне на връзка или линк</a:t>
            </a:r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90056" y="1664245"/>
            <a:ext cx="3662064" cy="2995737"/>
          </a:xfrm>
        </p:spPr>
        <p:txBody>
          <a:bodyPr/>
          <a:lstStyle/>
          <a:p>
            <a:r>
              <a:rPr lang="bg-BG" sz="1200" dirty="0" smtClean="0"/>
              <a:t>Използваме тагът </a:t>
            </a:r>
            <a:r>
              <a:rPr lang="en-US" sz="1200" b="1" dirty="0" smtClean="0"/>
              <a:t>a </a:t>
            </a:r>
            <a:r>
              <a:rPr lang="en-US" sz="1200" dirty="0" smtClean="0"/>
              <a:t>(</a:t>
            </a:r>
            <a:r>
              <a:rPr lang="en-US" sz="1200" b="1" dirty="0" smtClean="0"/>
              <a:t>anchor</a:t>
            </a:r>
            <a:r>
              <a:rPr lang="en-US" sz="1200" dirty="0" smtClean="0"/>
              <a:t>). </a:t>
            </a:r>
          </a:p>
          <a:p>
            <a:r>
              <a:rPr lang="bg-BG" sz="1200" dirty="0" smtClean="0"/>
              <a:t>В атрибута </a:t>
            </a:r>
            <a:r>
              <a:rPr lang="en-US" sz="1200" b="1" dirty="0" err="1" smtClean="0"/>
              <a:t>href</a:t>
            </a:r>
            <a:r>
              <a:rPr lang="bg-BG" sz="1200" b="1" dirty="0" smtClean="0"/>
              <a:t> </a:t>
            </a:r>
            <a:r>
              <a:rPr lang="bg-BG" sz="1200" dirty="0" smtClean="0"/>
              <a:t>поставяме името на </a:t>
            </a:r>
          </a:p>
          <a:p>
            <a:r>
              <a:rPr lang="bg-BG" sz="1200" dirty="0"/>
              <a:t>с</a:t>
            </a:r>
            <a:r>
              <a:rPr lang="bg-BG" sz="1200" dirty="0" smtClean="0"/>
              <a:t>траницата, към която искаме да сочи</a:t>
            </a:r>
          </a:p>
          <a:p>
            <a:r>
              <a:rPr lang="bg-BG" sz="1200" dirty="0"/>
              <a:t>н</a:t>
            </a:r>
            <a:r>
              <a:rPr lang="bg-BG" sz="1200" dirty="0" smtClean="0"/>
              <a:t>ашата връзка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Добавяне на връзка или линк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623" y="1587380"/>
            <a:ext cx="4676426" cy="18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Тагове</a:t>
            </a:r>
            <a:endParaRPr lang="ko-KR" alt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 smtClean="0"/>
              <a:t>Свързване и вграждане на видео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537" y="1898951"/>
            <a:ext cx="6664597" cy="14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mtClean="0"/>
              <a:t>Визуализация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b="1" dirty="0" smtClean="0"/>
              <a:t>Стилов лист</a:t>
            </a:r>
            <a:r>
              <a:rPr lang="bg-BG" dirty="0" smtClean="0"/>
              <a:t> – указва как да изгледа уеб страницата. Дали фонът да е бял</a:t>
            </a:r>
          </a:p>
          <a:p>
            <a:r>
              <a:rPr lang="bg-BG" dirty="0"/>
              <a:t>и</a:t>
            </a:r>
            <a:r>
              <a:rPr lang="bg-BG" dirty="0" smtClean="0"/>
              <a:t>ли син? Дали текстът да е едър или ситен?</a:t>
            </a:r>
          </a:p>
          <a:p>
            <a:r>
              <a:rPr lang="bg-BG" dirty="0" smtClean="0"/>
              <a:t>Запазва се отделно от </a:t>
            </a:r>
            <a:r>
              <a:rPr lang="bg-BG" b="1" dirty="0" smtClean="0"/>
              <a:t>.</a:t>
            </a:r>
            <a:r>
              <a:rPr lang="en-US" b="1" dirty="0" smtClean="0"/>
              <a:t>html</a:t>
            </a:r>
            <a:r>
              <a:rPr lang="bg-BG" dirty="0" smtClean="0"/>
              <a:t> страницата за да можеш да променяш </a:t>
            </a:r>
          </a:p>
          <a:p>
            <a:r>
              <a:rPr lang="bg-BG" dirty="0" smtClean="0"/>
              <a:t>Цветовата схема на уеб страницата, без да сменяш </a:t>
            </a:r>
            <a:r>
              <a:rPr lang="en-US" dirty="0" smtClean="0"/>
              <a:t>HTML</a:t>
            </a:r>
            <a:r>
              <a:rPr lang="bg-BG" dirty="0" smtClean="0"/>
              <a:t> кода.</a:t>
            </a:r>
          </a:p>
          <a:p>
            <a:r>
              <a:rPr lang="bg-BG" dirty="0" smtClean="0"/>
              <a:t>Файловете завършват с разширението </a:t>
            </a:r>
            <a:r>
              <a:rPr lang="en-US" b="1" dirty="0" smtClean="0"/>
              <a:t>.</a:t>
            </a:r>
            <a:r>
              <a:rPr lang="en-US" b="1" dirty="0" err="1" smtClean="0"/>
              <a:t>css</a:t>
            </a:r>
            <a:r>
              <a:rPr lang="bg-BG" b="1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добавим стилов лист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dirty="0" smtClean="0"/>
              <a:t>Със серифен шрифт			С безсерифен шрифт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68" y="2124893"/>
            <a:ext cx="2414697" cy="1348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2166068"/>
            <a:ext cx="2520279" cy="13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добавим стилов лист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7"/>
          <a:stretch>
            <a:fillRect/>
          </a:stretch>
        </p:blipFill>
        <p:spPr>
          <a:xfrm>
            <a:off x="1835696" y="1574703"/>
            <a:ext cx="5626844" cy="176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010" y="2647492"/>
            <a:ext cx="2587178" cy="9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86" y="1288446"/>
            <a:ext cx="3238500" cy="1876425"/>
          </a:xfrm>
        </p:spPr>
      </p:pic>
    </p:spTree>
    <p:extLst>
      <p:ext uri="{BB962C8B-B14F-4D97-AF65-F5344CB8AC3E}">
        <p14:creationId xmlns:p14="http://schemas.microsoft.com/office/powerpoint/2010/main" val="28591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добавим различен цвят на тялото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040" y="1550916"/>
            <a:ext cx="3976637" cy="19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5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цвят на </a:t>
            </a:r>
            <a:r>
              <a:rPr lang="bg-BG" dirty="0" smtClean="0"/>
              <a:t>тялото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7"/>
          <a:stretch>
            <a:fillRect/>
          </a:stretch>
        </p:blipFill>
        <p:spPr>
          <a:xfrm>
            <a:off x="4133305" y="1663788"/>
            <a:ext cx="2605582" cy="16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</a:t>
            </a:r>
            <a:r>
              <a:rPr lang="bg-BG" dirty="0" smtClean="0"/>
              <a:t>стил в тялото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61" y="1664246"/>
            <a:ext cx="6925464" cy="17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 smtClean="0"/>
              <a:t>Какво е </a:t>
            </a:r>
            <a:r>
              <a:rPr lang="en-US" altLang="ko-KR" sz="2800" dirty="0" smtClean="0"/>
              <a:t>Dojo </a:t>
            </a:r>
            <a:r>
              <a:rPr lang="en-US" altLang="ko-KR" sz="2800" dirty="0" err="1" smtClean="0"/>
              <a:t>Nano</a:t>
            </a:r>
            <a:endParaRPr lang="ko-KR" alt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bg-BG" altLang="ko-K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bg-BG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ИДЕИ + ПРИЯТЕЛИ + КОД = </a:t>
            </a:r>
            <a:r>
              <a:rPr lang="en-US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DOJO NANO</a:t>
            </a:r>
          </a:p>
          <a:p>
            <a:endParaRPr lang="bg-BG" altLang="ko-KR" dirty="0">
              <a:latin typeface="Arial" pitchFamily="34" charset="0"/>
              <a:cs typeface="Arial" pitchFamily="34" charset="0"/>
            </a:endParaRPr>
          </a:p>
          <a:p>
            <a:r>
              <a:rPr lang="bg-BG" altLang="ko-KR" dirty="0" smtClean="0">
                <a:latin typeface="Arial" pitchFamily="34" charset="0"/>
                <a:cs typeface="Arial" pitchFamily="34" charset="0"/>
              </a:rPr>
              <a:t>Съставки: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dirty="0" smtClean="0">
                <a:latin typeface="Arial" pitchFamily="34" charset="0"/>
                <a:cs typeface="Arial" pitchFamily="34" charset="0"/>
              </a:rPr>
              <a:t>Един или повече приятели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dirty="0" smtClean="0">
                <a:latin typeface="Arial" pitchFamily="34" charset="0"/>
                <a:cs typeface="Arial" pitchFamily="34" charset="0"/>
              </a:rPr>
              <a:t>Компютър или лаптоп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</a:t>
            </a:r>
            <a:r>
              <a:rPr lang="bg-BG" dirty="0" smtClean="0"/>
              <a:t>стил в тялото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402" y="1612195"/>
            <a:ext cx="4734867" cy="18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</a:t>
            </a:r>
            <a:r>
              <a:rPr lang="bg-BG" dirty="0" smtClean="0"/>
              <a:t>стил на менюто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091" y="1694360"/>
            <a:ext cx="5815036" cy="17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</a:t>
            </a:r>
            <a:r>
              <a:rPr lang="bg-BG" dirty="0" smtClean="0"/>
              <a:t>стил на менюто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461" y="1455814"/>
            <a:ext cx="2427523" cy="1340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675" y="1455813"/>
            <a:ext cx="2742677" cy="18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/>
              <a:t>Да добавим стилов лист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добавим различен </a:t>
            </a:r>
            <a:r>
              <a:rPr lang="bg-BG" dirty="0" smtClean="0"/>
              <a:t>стил на </a:t>
            </a:r>
            <a:r>
              <a:rPr lang="bg-BG" dirty="0" smtClean="0"/>
              <a:t>менюто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567" y="1261089"/>
            <a:ext cx="8496944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Какво е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Dojo </a:t>
            </a:r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Nano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Да направим карта на нашия уеб 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Текстови редактори на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Файлове и техните разширения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Уеб браузъри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Какво представлява „дебъгването“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Нашата първа уеб страница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altLang="ko-KR" sz="1600" dirty="0" smtClean="0">
                <a:latin typeface="Arial" pitchFamily="34" charset="0"/>
                <a:cs typeface="Arial" pitchFamily="34" charset="0"/>
              </a:rPr>
              <a:t>Тагове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/>
              <a:t>Да добавим стилов лист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altLang="ko-KR" sz="16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800" dirty="0" smtClean="0"/>
              <a:t>Преговор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sp>
        <p:nvSpPr>
          <p:cNvPr id="12" name="TextBox 11">
            <a:hlinkClick r:id="rId5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69" y="2265121"/>
            <a:ext cx="2978299" cy="201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159"/>
            <a:ext cx="2302463" cy="2272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567" y="1261089"/>
            <a:ext cx="8496944" cy="2995737"/>
          </a:xfrm>
        </p:spPr>
        <p:txBody>
          <a:bodyPr/>
          <a:lstStyle/>
          <a:p>
            <a:pPr algn="ctr"/>
            <a:r>
              <a:rPr lang="bg-BG" altLang="ko-KR" sz="2400" dirty="0" smtClean="0">
                <a:latin typeface="Arial" pitchFamily="34" charset="0"/>
                <a:cs typeface="Arial" pitchFamily="34" charset="0"/>
              </a:rPr>
              <a:t>ВЪПРОСИ?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567" y="1261089"/>
            <a:ext cx="8496944" cy="2995737"/>
          </a:xfrm>
        </p:spPr>
        <p:txBody>
          <a:bodyPr/>
          <a:lstStyle/>
          <a:p>
            <a:pPr algn="ctr"/>
            <a:r>
              <a:rPr lang="bg-BG" altLang="ko-KR" sz="2400" dirty="0" smtClean="0">
                <a:latin typeface="Arial" pitchFamily="34" charset="0"/>
                <a:cs typeface="Arial" pitchFamily="34" charset="0"/>
              </a:rPr>
              <a:t>Благодаря ви! </a:t>
            </a:r>
            <a:r>
              <a:rPr lang="bg-BG" altLang="ko-KR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  <a:endParaRPr lang="bg-BG" altLang="ko-KR" sz="24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bg-BG" altLang="ko-KR" sz="24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bg-BG" altLang="ko-KR" sz="2400" dirty="0" smtClean="0">
                <a:latin typeface="Arial" pitchFamily="34" charset="0"/>
                <a:cs typeface="Arial" pitchFamily="34" charset="0"/>
              </a:rPr>
              <a:t>Мариян Апостолов</a:t>
            </a:r>
          </a:p>
          <a:p>
            <a:pPr algn="ctr"/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sp>
        <p:nvSpPr>
          <p:cNvPr id="12" name="TextBox 11">
            <a:hlinkClick r:id="rId5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Да направим карта на нашия уеб сайт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58561"/>
            <a:ext cx="4897257" cy="17894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Текстови редактори на </a:t>
            </a:r>
            <a:r>
              <a:rPr lang="bg-BG" altLang="ko-KR" sz="2800" dirty="0" smtClean="0"/>
              <a:t>код</a:t>
            </a:r>
            <a:endParaRPr lang="bg-BG" altLang="ko-K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1990056" y="1563639"/>
            <a:ext cx="6912768" cy="3096344"/>
          </a:xfrm>
        </p:spPr>
        <p:txBody>
          <a:bodyPr/>
          <a:lstStyle/>
          <a:p>
            <a:r>
              <a:rPr lang="bg-BG" b="1" dirty="0" smtClean="0"/>
              <a:t>Редактиране </a:t>
            </a:r>
            <a:r>
              <a:rPr lang="bg-BG" dirty="0" smtClean="0"/>
              <a:t>– когато правиш промени на уеб страницата я редактираш</a:t>
            </a:r>
          </a:p>
          <a:p>
            <a:endParaRPr lang="bg-BG" b="1" dirty="0" smtClean="0"/>
          </a:p>
          <a:p>
            <a:r>
              <a:rPr lang="bg-BG" b="1" dirty="0" smtClean="0"/>
              <a:t>Редактор </a:t>
            </a:r>
            <a:r>
              <a:rPr lang="bg-BG" b="1" dirty="0"/>
              <a:t>на код </a:t>
            </a:r>
            <a:r>
              <a:rPr lang="bg-BG" dirty="0"/>
              <a:t>– програма, която ти позволява да редактираш </a:t>
            </a:r>
          </a:p>
          <a:p>
            <a:r>
              <a:rPr lang="en-US" dirty="0"/>
              <a:t>HTML</a:t>
            </a:r>
            <a:r>
              <a:rPr lang="bg-BG" dirty="0"/>
              <a:t> кода за твоята уеб страница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Текстови редактори на </a:t>
            </a:r>
            <a:r>
              <a:rPr lang="bg-BG" altLang="ko-KR" sz="2800" dirty="0" smtClean="0"/>
              <a:t>код</a:t>
            </a:r>
            <a:endParaRPr lang="bg-BG" altLang="ko-K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1990056" y="935525"/>
            <a:ext cx="6912768" cy="3724458"/>
          </a:xfrm>
        </p:spPr>
        <p:txBody>
          <a:bodyPr/>
          <a:lstStyle/>
          <a:p>
            <a:endParaRPr lang="bg-BG" b="1" dirty="0" smtClean="0"/>
          </a:p>
          <a:p>
            <a:endParaRPr lang="bg-BG" b="1" dirty="0"/>
          </a:p>
          <a:p>
            <a:r>
              <a:rPr lang="bg-BG" b="1" dirty="0" smtClean="0"/>
              <a:t>Текстови редактор</a:t>
            </a:r>
            <a:r>
              <a:rPr lang="bg-BG" dirty="0" smtClean="0"/>
              <a:t>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Windows – Notepad</a:t>
            </a:r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Ubuntu – </a:t>
            </a:r>
            <a:r>
              <a:rPr lang="en-US" dirty="0" err="1" smtClean="0"/>
              <a:t>GEdit</a:t>
            </a:r>
            <a:endParaRPr lang="en-US" dirty="0" smtClean="0"/>
          </a:p>
          <a:p>
            <a:r>
              <a:rPr lang="bg-BG" b="1" dirty="0" smtClean="0"/>
              <a:t>Редактор на код</a:t>
            </a:r>
            <a:r>
              <a:rPr lang="bg-BG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Windows – Notepad++,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macOS</a:t>
            </a:r>
            <a:r>
              <a:rPr lang="en-US" dirty="0" smtClean="0"/>
              <a:t> – Atom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Текстови редактори на </a:t>
            </a:r>
            <a:r>
              <a:rPr lang="bg-BG" altLang="ko-KR" sz="2800" dirty="0" smtClean="0"/>
              <a:t>код</a:t>
            </a:r>
            <a:endParaRPr lang="bg-BG" altLang="ko-K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65" y="826538"/>
            <a:ext cx="1753172" cy="2298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906" y="1212730"/>
            <a:ext cx="2376264" cy="195777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904670" y="1678334"/>
            <a:ext cx="3034246" cy="17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sz="2800" dirty="0"/>
              <a:t>Файлове и техните разширения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3568852"/>
            <a:ext cx="4364205" cy="157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11910"/>
            <a:ext cx="871153" cy="87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38" y="987574"/>
            <a:ext cx="706786" cy="706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80" y="3708450"/>
            <a:ext cx="1718320" cy="1295452"/>
          </a:xfrm>
          <a:prstGeom prst="rect">
            <a:avLst/>
          </a:prstGeom>
        </p:spPr>
      </p:pic>
      <p:sp>
        <p:nvSpPr>
          <p:cNvPr id="12" name="TextBox 11">
            <a:hlinkClick r:id="rId6"/>
          </p:cNvPr>
          <p:cNvSpPr txBox="1"/>
          <p:nvPr/>
        </p:nvSpPr>
        <p:spPr>
          <a:xfrm>
            <a:off x="216024" y="4876006"/>
            <a:ext cx="856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CoderDojo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Bulgaria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 smtClean="0"/>
              <a:t>Файл </a:t>
            </a:r>
            <a:r>
              <a:rPr lang="bg-BG" sz="1400" dirty="0" smtClean="0"/>
              <a:t>– когато запазваш каквото и да е било в компютъра си </a:t>
            </a:r>
          </a:p>
          <a:p>
            <a:r>
              <a:rPr lang="bg-BG" sz="1400" dirty="0" smtClean="0"/>
              <a:t>или в мрежата, то се съхранява като файл. Файловете могат да </a:t>
            </a:r>
          </a:p>
          <a:p>
            <a:r>
              <a:rPr lang="bg-BG" dirty="0"/>
              <a:t>с</a:t>
            </a:r>
            <a:r>
              <a:rPr lang="bg-BG" sz="1400" dirty="0" smtClean="0"/>
              <a:t>ъдържат всякакъв вид информация: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bg-BG" sz="1400" dirty="0" smtClean="0"/>
              <a:t>уеб страници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bg-BG" sz="1400" dirty="0"/>
              <a:t>с</a:t>
            </a:r>
            <a:r>
              <a:rPr lang="bg-BG" sz="1400" dirty="0" smtClean="0"/>
              <a:t>нимки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bg-BG" sz="1400" dirty="0"/>
              <a:t>п</a:t>
            </a:r>
            <a:r>
              <a:rPr lang="bg-BG" sz="1400" dirty="0" smtClean="0"/>
              <a:t>есни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bg-BG" sz="1400" dirty="0"/>
              <a:t>ф</a:t>
            </a:r>
            <a:r>
              <a:rPr lang="bg-BG" sz="1400" dirty="0" smtClean="0"/>
              <a:t>илми</a:t>
            </a:r>
          </a:p>
        </p:txBody>
      </p:sp>
    </p:spTree>
    <p:extLst>
      <p:ext uri="{BB962C8B-B14F-4D97-AF65-F5344CB8AC3E}">
        <p14:creationId xmlns:p14="http://schemas.microsoft.com/office/powerpoint/2010/main" val="40050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1178</Words>
  <Application>Microsoft Office PowerPoint</Application>
  <PresentationFormat>On-screen Show (16:9)</PresentationFormat>
  <Paragraphs>238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Calibri</vt:lpstr>
      <vt:lpstr>Wingdings</vt:lpstr>
      <vt:lpstr>Office Theme</vt:lpstr>
      <vt:lpstr>Custom Design</vt:lpstr>
      <vt:lpstr>PowerPoint Presentation</vt:lpstr>
      <vt:lpstr>Да се захващаме с нашия HTML</vt:lpstr>
      <vt:lpstr>Съдържание</vt:lpstr>
      <vt:lpstr>Какво е Dojo Nano</vt:lpstr>
      <vt:lpstr>Да направим карта на нашия уеб сайт</vt:lpstr>
      <vt:lpstr>Текстови редактори на код</vt:lpstr>
      <vt:lpstr>Текстови редактори на код</vt:lpstr>
      <vt:lpstr>Текстови редактори на код</vt:lpstr>
      <vt:lpstr>Файлове и техните разширения</vt:lpstr>
      <vt:lpstr>Файлове и техните разширения</vt:lpstr>
      <vt:lpstr>Файлове и техните разширения</vt:lpstr>
      <vt:lpstr>Файлове и техните разширения</vt:lpstr>
      <vt:lpstr>Файлове и техните разширения</vt:lpstr>
      <vt:lpstr>Уеб браузъри</vt:lpstr>
      <vt:lpstr>Уеб браузъри</vt:lpstr>
      <vt:lpstr>Какво представлява „дебъгването“</vt:lpstr>
      <vt:lpstr>Какво представлява „дебъгването“</vt:lpstr>
      <vt:lpstr>Тагове</vt:lpstr>
      <vt:lpstr>Нашата първа уеб страница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Тагове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Да добавим стилов лист</vt:lpstr>
      <vt:lpstr>Преговор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NeS0 SInc</cp:lastModifiedBy>
  <cp:revision>197</cp:revision>
  <dcterms:created xsi:type="dcterms:W3CDTF">2014-04-01T16:27:38Z</dcterms:created>
  <dcterms:modified xsi:type="dcterms:W3CDTF">2017-11-12T21:05:39Z</dcterms:modified>
</cp:coreProperties>
</file>